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73" r:id="rId9"/>
    <p:sldId id="263" r:id="rId10"/>
    <p:sldId id="264" r:id="rId11"/>
    <p:sldId id="265" r:id="rId12"/>
    <p:sldId id="266" r:id="rId13"/>
    <p:sldId id="267" r:id="rId14"/>
    <p:sldId id="268" r:id="rId15"/>
    <p:sldId id="269" r:id="rId16"/>
    <p:sldId id="270" r:id="rId17"/>
    <p:sldId id="274" r:id="rId18"/>
    <p:sldId id="275" r:id="rId19"/>
    <p:sldId id="276" r:id="rId20"/>
    <p:sldId id="271" r:id="rId21"/>
    <p:sldId id="27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9" autoAdjust="0"/>
    <p:restoredTop sz="94660"/>
  </p:normalViewPr>
  <p:slideViewPr>
    <p:cSldViewPr snapToGrid="0">
      <p:cViewPr varScale="1">
        <p:scale>
          <a:sx n="61" d="100"/>
          <a:sy n="61" d="100"/>
        </p:scale>
        <p:origin x="108"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0D8A19-894A-421A-BA59-55213424E082}" type="datetimeFigureOut">
              <a:rPr lang="en-US" smtClean="0"/>
              <a:t>11/10/2020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4DE244-E946-45A0-AE59-4D62C73A396D}" type="slidenum">
              <a:rPr lang="en-US" smtClean="0"/>
              <a:t>‹#›</a:t>
            </a:fld>
            <a:endParaRPr lang="en-US"/>
          </a:p>
        </p:txBody>
      </p:sp>
    </p:spTree>
    <p:extLst>
      <p:ext uri="{BB962C8B-B14F-4D97-AF65-F5344CB8AC3E}">
        <p14:creationId xmlns:p14="http://schemas.microsoft.com/office/powerpoint/2010/main" val="95761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Epidermolysis bullosa consists of a group of rare generally determined skin infection that blisters the skin with little</a:t>
            </a:r>
            <a:r>
              <a:rPr lang="en-US" baseline="0" dirty="0" smtClean="0"/>
              <a:t> or no apparent trauma. </a:t>
            </a:r>
          </a:p>
          <a:p>
            <a:r>
              <a:rPr lang="en-US" baseline="0" dirty="0" smtClean="0"/>
              <a:t>Observably, the fragility of the skin and mucosa membranes can occur anywhere in the body, however it mostly affects the feet and the hands. </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2</a:t>
            </a:fld>
            <a:endParaRPr lang="en-US"/>
          </a:p>
        </p:txBody>
      </p:sp>
    </p:spTree>
    <p:extLst>
      <p:ext uri="{BB962C8B-B14F-4D97-AF65-F5344CB8AC3E}">
        <p14:creationId xmlns:p14="http://schemas.microsoft.com/office/powerpoint/2010/main" val="7170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observed by Fine (2006),</a:t>
            </a:r>
            <a:r>
              <a:rPr lang="en-US" baseline="0" dirty="0" smtClean="0"/>
              <a:t> EB is mainly caused by the defects in the structural proteins within the epidermis. </a:t>
            </a:r>
          </a:p>
          <a:p>
            <a:r>
              <a:rPr lang="en-US" baseline="0" dirty="0" smtClean="0"/>
              <a:t>In essence, these defects generally results in reduced adhesion within the cellular structures of the epidermis.</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3</a:t>
            </a:fld>
            <a:endParaRPr lang="en-US"/>
          </a:p>
        </p:txBody>
      </p:sp>
    </p:spTree>
    <p:extLst>
      <p:ext uri="{BB962C8B-B14F-4D97-AF65-F5344CB8AC3E}">
        <p14:creationId xmlns:p14="http://schemas.microsoft.com/office/powerpoint/2010/main" val="1317336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EB has been classified</a:t>
            </a:r>
            <a:r>
              <a:rPr lang="en-US" baseline="0" dirty="0" smtClean="0"/>
              <a:t> in 3 major divisions depending on the mode of inheritance, location of lesions, and clinical features.</a:t>
            </a:r>
          </a:p>
          <a:p>
            <a:r>
              <a:rPr lang="en-US" baseline="0" dirty="0" smtClean="0"/>
              <a:t>Generally, these classifications include; EB simplex (EBS), junctional EB (JEB), and dystrophic EB (DEB).</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4</a:t>
            </a:fld>
            <a:endParaRPr lang="en-US"/>
          </a:p>
        </p:txBody>
      </p:sp>
    </p:spTree>
    <p:extLst>
      <p:ext uri="{BB962C8B-B14F-4D97-AF65-F5344CB8AC3E}">
        <p14:creationId xmlns:p14="http://schemas.microsoft.com/office/powerpoint/2010/main" val="3659925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Caused by defects in the genes</a:t>
            </a:r>
            <a:r>
              <a:rPr lang="en-US" baseline="0" dirty="0" smtClean="0"/>
              <a:t> responsible for the formation of keratin, consequently resulting blisters within the epidermis. </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5</a:t>
            </a:fld>
            <a:endParaRPr lang="en-US"/>
          </a:p>
        </p:txBody>
      </p:sp>
    </p:spTree>
    <p:extLst>
      <p:ext uri="{BB962C8B-B14F-4D97-AF65-F5344CB8AC3E}">
        <p14:creationId xmlns:p14="http://schemas.microsoft.com/office/powerpoint/2010/main" val="3010374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Caused by mutations of collagen VII that</a:t>
            </a:r>
            <a:r>
              <a:rPr lang="en-US" baseline="0" dirty="0" smtClean="0"/>
              <a:t> results in dermal blisters below the basal lamina within the papillary dermis.</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6</a:t>
            </a:fld>
            <a:endParaRPr lang="en-US"/>
          </a:p>
        </p:txBody>
      </p:sp>
    </p:spTree>
    <p:extLst>
      <p:ext uri="{BB962C8B-B14F-4D97-AF65-F5344CB8AC3E}">
        <p14:creationId xmlns:p14="http://schemas.microsoft.com/office/powerpoint/2010/main" val="2664209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Caused by  defects in the basement membrane, specifically laminins, consequently resulting in blisters</a:t>
            </a:r>
            <a:r>
              <a:rPr lang="en-US" baseline="0" dirty="0" smtClean="0"/>
              <a:t> in the lower membrane of the epidermis.</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7</a:t>
            </a:fld>
            <a:endParaRPr lang="en-US"/>
          </a:p>
        </p:txBody>
      </p:sp>
    </p:spTree>
    <p:extLst>
      <p:ext uri="{BB962C8B-B14F-4D97-AF65-F5344CB8AC3E}">
        <p14:creationId xmlns:p14="http://schemas.microsoft.com/office/powerpoint/2010/main" val="670634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EB mainly occurs due to defects in the cellular</a:t>
            </a:r>
            <a:r>
              <a:rPr lang="en-US" baseline="0" dirty="0" smtClean="0"/>
              <a:t> structural proteins within the epidermis.</a:t>
            </a:r>
          </a:p>
          <a:p>
            <a:r>
              <a:rPr lang="en-US" baseline="0" dirty="0" smtClean="0"/>
              <a:t>These defects cause abnormalities in the genes encoding the various proteins.</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9</a:t>
            </a:fld>
            <a:endParaRPr lang="en-US"/>
          </a:p>
        </p:txBody>
      </p:sp>
    </p:spTree>
    <p:extLst>
      <p:ext uri="{BB962C8B-B14F-4D97-AF65-F5344CB8AC3E}">
        <p14:creationId xmlns:p14="http://schemas.microsoft.com/office/powerpoint/2010/main" val="2447199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prevalence and occurrence of E.B is generally rare.</a:t>
            </a:r>
            <a:r>
              <a:rPr lang="en-US" baseline="0" dirty="0" smtClean="0"/>
              <a:t> </a:t>
            </a:r>
          </a:p>
          <a:p>
            <a:r>
              <a:rPr lang="en-US" baseline="0" dirty="0" smtClean="0"/>
              <a:t>Globally, the condition has affected close to 3 million individuals, both males and females alike. </a:t>
            </a:r>
          </a:p>
          <a:p>
            <a:r>
              <a:rPr lang="en-US" baseline="0" dirty="0" smtClean="0"/>
              <a:t>In some situations, the disease does not externalize until adulthood.</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11</a:t>
            </a:fld>
            <a:endParaRPr lang="en-US"/>
          </a:p>
        </p:txBody>
      </p:sp>
    </p:spTree>
    <p:extLst>
      <p:ext uri="{BB962C8B-B14F-4D97-AF65-F5344CB8AC3E}">
        <p14:creationId xmlns:p14="http://schemas.microsoft.com/office/powerpoint/2010/main" val="3161338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though symptoms presented may differ from one person to the other, it is important to understand</a:t>
            </a:r>
            <a:r>
              <a:rPr lang="en-US" baseline="0" dirty="0" smtClean="0"/>
              <a:t> that the primary symptom of EB is the presence of lesions on the skin. </a:t>
            </a:r>
          </a:p>
          <a:p>
            <a:r>
              <a:rPr lang="en-US" baseline="0" dirty="0" smtClean="0"/>
              <a:t>Lesions occur in the form of blisters of open wounds occurring randomly across the body. </a:t>
            </a:r>
          </a:p>
          <a:p>
            <a:r>
              <a:rPr lang="en-US" dirty="0" smtClean="0"/>
              <a:t>Individuals presenting</a:t>
            </a:r>
            <a:r>
              <a:rPr lang="en-US" baseline="0" dirty="0" smtClean="0"/>
              <a:t> EB symptoms usually have their lesions and blisters mostly around the regions of constant frictions.</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12</a:t>
            </a:fld>
            <a:endParaRPr lang="en-US"/>
          </a:p>
        </p:txBody>
      </p:sp>
    </p:spTree>
    <p:extLst>
      <p:ext uri="{BB962C8B-B14F-4D97-AF65-F5344CB8AC3E}">
        <p14:creationId xmlns:p14="http://schemas.microsoft.com/office/powerpoint/2010/main" val="3700543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Blisters may be visible on</a:t>
            </a:r>
            <a:r>
              <a:rPr lang="en-US" baseline="0" dirty="0" smtClean="0"/>
              <a:t> the hands and the feet in most occasions, however in severe occasions, blisters may form anywhere on the body. </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13</a:t>
            </a:fld>
            <a:endParaRPr lang="en-US"/>
          </a:p>
        </p:txBody>
      </p:sp>
    </p:spTree>
    <p:extLst>
      <p:ext uri="{BB962C8B-B14F-4D97-AF65-F5344CB8AC3E}">
        <p14:creationId xmlns:p14="http://schemas.microsoft.com/office/powerpoint/2010/main" val="1378242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Deformity of toenails and fingernails is also a symptom in some individuals.</a:t>
            </a:r>
            <a:r>
              <a:rPr lang="en-US" baseline="0" dirty="0" smtClean="0"/>
              <a:t> </a:t>
            </a:r>
          </a:p>
          <a:p>
            <a:r>
              <a:rPr lang="en-US" baseline="0" dirty="0" smtClean="0"/>
              <a:t>It is however important to note that in severe cases, individuals may present the above symptoms besides impaired breathing and genitourinary problems.</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14</a:t>
            </a:fld>
            <a:endParaRPr lang="en-US"/>
          </a:p>
        </p:txBody>
      </p:sp>
    </p:spTree>
    <p:extLst>
      <p:ext uri="{BB962C8B-B14F-4D97-AF65-F5344CB8AC3E}">
        <p14:creationId xmlns:p14="http://schemas.microsoft.com/office/powerpoint/2010/main" val="3953547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clinical presentation, doctors may perform biopsy and immunofluorescence microscopy of the skin to determine the level of severity of the condition.</a:t>
            </a:r>
          </a:p>
          <a:p>
            <a:r>
              <a:rPr lang="en-US" baseline="0" dirty="0" smtClean="0"/>
              <a:t>Also, performing gene analysis can help professionals in determining the history of the family of EB.</a:t>
            </a:r>
            <a:endParaRPr lang="en-US" dirty="0"/>
          </a:p>
        </p:txBody>
      </p:sp>
      <p:sp>
        <p:nvSpPr>
          <p:cNvPr id="4" name="Slide Number Placeholder 3"/>
          <p:cNvSpPr>
            <a:spLocks noGrp="1"/>
          </p:cNvSpPr>
          <p:nvPr>
            <p:ph type="sldNum" sz="quarter" idx="10"/>
          </p:nvPr>
        </p:nvSpPr>
        <p:spPr/>
        <p:txBody>
          <a:bodyPr/>
          <a:lstStyle/>
          <a:p>
            <a:fld id="{104DE244-E946-45A0-AE59-4D62C73A396D}" type="slidenum">
              <a:rPr lang="en-US" smtClean="0"/>
              <a:t>15</a:t>
            </a:fld>
            <a:endParaRPr lang="en-US"/>
          </a:p>
        </p:txBody>
      </p:sp>
    </p:spTree>
    <p:extLst>
      <p:ext uri="{BB962C8B-B14F-4D97-AF65-F5344CB8AC3E}">
        <p14:creationId xmlns:p14="http://schemas.microsoft.com/office/powerpoint/2010/main" val="3169511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Currently,</a:t>
            </a:r>
            <a:r>
              <a:rPr lang="en-US" baseline="0" dirty="0" smtClean="0"/>
              <a:t> there exists no treatment plan for the disorder. However, most of the treatment plans revolve around pain relieving procedures.</a:t>
            </a:r>
          </a:p>
          <a:p>
            <a:r>
              <a:rPr lang="en-US" baseline="0" dirty="0" smtClean="0"/>
              <a:t>Also, special bandages are used to cover blisters and wounds from germs and subsequent entry of germs. </a:t>
            </a:r>
          </a:p>
        </p:txBody>
      </p:sp>
      <p:sp>
        <p:nvSpPr>
          <p:cNvPr id="4" name="Slide Number Placeholder 3"/>
          <p:cNvSpPr>
            <a:spLocks noGrp="1"/>
          </p:cNvSpPr>
          <p:nvPr>
            <p:ph type="sldNum" sz="quarter" idx="10"/>
          </p:nvPr>
        </p:nvSpPr>
        <p:spPr/>
        <p:txBody>
          <a:bodyPr/>
          <a:lstStyle/>
          <a:p>
            <a:fld id="{104DE244-E946-45A0-AE59-4D62C73A396D}" type="slidenum">
              <a:rPr lang="en-US" smtClean="0"/>
              <a:t>16</a:t>
            </a:fld>
            <a:endParaRPr lang="en-US"/>
          </a:p>
        </p:txBody>
      </p:sp>
    </p:spTree>
    <p:extLst>
      <p:ext uri="{BB962C8B-B14F-4D97-AF65-F5344CB8AC3E}">
        <p14:creationId xmlns:p14="http://schemas.microsoft.com/office/powerpoint/2010/main" val="2651895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11/10/2020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05807" y="4650828"/>
            <a:ext cx="5785945" cy="123202"/>
          </a:xfrm>
        </p:spPr>
        <p:txBody>
          <a:bodyPr/>
          <a:lstStyle/>
          <a:p>
            <a:r>
              <a:rPr lang="en-US" sz="3200" b="1" dirty="0">
                <a:latin typeface="Poor Richard" panose="02080502050505020702" pitchFamily="18" charset="0"/>
              </a:rPr>
              <a:t>Epidermolysis </a:t>
            </a:r>
            <a:r>
              <a:rPr lang="en-US" sz="3200" b="1" dirty="0" smtClean="0">
                <a:latin typeface="Poor Richard" panose="02080502050505020702" pitchFamily="18" charset="0"/>
              </a:rPr>
              <a:t>Bullosa</a:t>
            </a:r>
            <a:r>
              <a:rPr lang="en-US" sz="3200" dirty="0" smtClean="0">
                <a:latin typeface="Poor Richard" panose="02080502050505020702" pitchFamily="18" charset="0"/>
              </a:rPr>
              <a:t/>
            </a:r>
            <a:br>
              <a:rPr lang="en-US" sz="3200" dirty="0" smtClean="0">
                <a:latin typeface="Poor Richard" panose="02080502050505020702" pitchFamily="18" charset="0"/>
              </a:rPr>
            </a:br>
            <a:r>
              <a:rPr lang="en-US" sz="3200" dirty="0" smtClean="0">
                <a:latin typeface="Poor Richard" panose="02080502050505020702" pitchFamily="18" charset="0"/>
              </a:rPr>
              <a:t>Author </a:t>
            </a:r>
            <a:br>
              <a:rPr lang="en-US" sz="3200" dirty="0" smtClean="0">
                <a:latin typeface="Poor Richard" panose="02080502050505020702" pitchFamily="18" charset="0"/>
              </a:rPr>
            </a:br>
            <a:r>
              <a:rPr lang="en-US" sz="3200" dirty="0" smtClean="0">
                <a:latin typeface="Poor Richard" panose="02080502050505020702" pitchFamily="18" charset="0"/>
              </a:rPr>
              <a:t>Institutional Affiliation </a:t>
            </a:r>
            <a:br>
              <a:rPr lang="en-US" sz="3200" dirty="0" smtClean="0">
                <a:latin typeface="Poor Richard" panose="02080502050505020702" pitchFamily="18" charset="0"/>
              </a:rPr>
            </a:br>
            <a:r>
              <a:rPr lang="en-US" sz="3200" dirty="0" smtClean="0">
                <a:latin typeface="Poor Richard" panose="02080502050505020702" pitchFamily="18" charset="0"/>
              </a:rPr>
              <a:t>Instructor </a:t>
            </a:r>
            <a:br>
              <a:rPr lang="en-US" sz="3200" dirty="0" smtClean="0">
                <a:latin typeface="Poor Richard" panose="02080502050505020702" pitchFamily="18" charset="0"/>
              </a:rPr>
            </a:br>
            <a:r>
              <a:rPr lang="en-US" sz="3200" dirty="0" smtClean="0">
                <a:latin typeface="Poor Richard" panose="02080502050505020702" pitchFamily="18" charset="0"/>
              </a:rPr>
              <a:t>Course code </a:t>
            </a:r>
            <a:br>
              <a:rPr lang="en-US" sz="3200" dirty="0" smtClean="0">
                <a:latin typeface="Poor Richard" panose="02080502050505020702" pitchFamily="18" charset="0"/>
              </a:rPr>
            </a:br>
            <a:r>
              <a:rPr lang="en-US" sz="3200" dirty="0" smtClean="0">
                <a:latin typeface="Poor Richard" panose="02080502050505020702" pitchFamily="18" charset="0"/>
              </a:rPr>
              <a:t>Date of submission</a:t>
            </a:r>
            <a:endParaRPr lang="en-US" sz="3200" dirty="0">
              <a:latin typeface="Poor Richard" panose="02080502050505020702" pitchFamily="18" charset="0"/>
            </a:endParaRPr>
          </a:p>
        </p:txBody>
      </p:sp>
    </p:spTree>
    <p:extLst>
      <p:ext uri="{BB962C8B-B14F-4D97-AF65-F5344CB8AC3E}">
        <p14:creationId xmlns:p14="http://schemas.microsoft.com/office/powerpoint/2010/main" val="1811094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oor Richard" panose="02080502050505020702" pitchFamily="18" charset="0"/>
              </a:rPr>
              <a:t>Introduction </a:t>
            </a:r>
            <a:endParaRPr lang="en-US" dirty="0">
              <a:latin typeface="Poor Richard" panose="02080502050505020702" pitchFamily="18" charset="0"/>
            </a:endParaRPr>
          </a:p>
        </p:txBody>
      </p:sp>
      <p:sp>
        <p:nvSpPr>
          <p:cNvPr id="3" name="Content Placeholder 2"/>
          <p:cNvSpPr>
            <a:spLocks noGrp="1"/>
          </p:cNvSpPr>
          <p:nvPr>
            <p:ph idx="1"/>
          </p:nvPr>
        </p:nvSpPr>
        <p:spPr/>
        <p:txBody>
          <a:bodyPr/>
          <a:lstStyle/>
          <a:p>
            <a:pPr algn="just"/>
            <a:r>
              <a:rPr lang="en-US" dirty="0">
                <a:latin typeface="Poor Richard" panose="02080502050505020702" pitchFamily="18" charset="0"/>
              </a:rPr>
              <a:t>Epidermolysis Bullosa, also known as E.B. is generally an inherited connective tissue </a:t>
            </a:r>
            <a:r>
              <a:rPr lang="en-US" dirty="0" smtClean="0">
                <a:latin typeface="Poor Richard" panose="02080502050505020702" pitchFamily="18" charset="0"/>
              </a:rPr>
              <a:t>disease</a:t>
            </a:r>
            <a:r>
              <a:rPr lang="en-US" dirty="0">
                <a:latin typeface="Poor Richard" panose="02080502050505020702" pitchFamily="18" charset="0"/>
              </a:rPr>
              <a:t> </a:t>
            </a:r>
            <a:r>
              <a:rPr lang="en-US" dirty="0" smtClean="0">
                <a:latin typeface="Poor Richard" panose="02080502050505020702" pitchFamily="18" charset="0"/>
              </a:rPr>
              <a:t>(Dharma </a:t>
            </a:r>
            <a:r>
              <a:rPr lang="en-US" i="1" dirty="0" smtClean="0">
                <a:latin typeface="Poor Richard" panose="02080502050505020702" pitchFamily="18" charset="0"/>
              </a:rPr>
              <a:t>et al. </a:t>
            </a:r>
            <a:r>
              <a:rPr lang="en-US" dirty="0" smtClean="0">
                <a:latin typeface="Poor Richard" panose="02080502050505020702" pitchFamily="18" charset="0"/>
              </a:rPr>
              <a:t>2001).</a:t>
            </a:r>
          </a:p>
          <a:p>
            <a:pPr algn="just"/>
            <a:r>
              <a:rPr lang="en-US" dirty="0">
                <a:latin typeface="Poor Richard" panose="02080502050505020702" pitchFamily="18" charset="0"/>
              </a:rPr>
              <a:t>Epidermolysis bullosa (E.B.) is a group of inherited diseases that are usually characterized by blistering lesions on the surface of the skin and the mucous membranes. </a:t>
            </a:r>
            <a:endParaRPr lang="en-US" dirty="0" smtClean="0">
              <a:latin typeface="Poor Richard" panose="02080502050505020702" pitchFamily="18" charset="0"/>
            </a:endParaRPr>
          </a:p>
          <a:p>
            <a:pPr algn="just"/>
            <a:r>
              <a:rPr lang="en-US" dirty="0">
                <a:latin typeface="Poor Richard" panose="02080502050505020702" pitchFamily="18" charset="0"/>
              </a:rPr>
              <a:t>Usually, E.B. can occur anywhere in the body but is mostly found around the regions of frictions and minor traumas such as the feet and hands. </a:t>
            </a:r>
          </a:p>
        </p:txBody>
      </p:sp>
    </p:spTree>
    <p:extLst>
      <p:ext uri="{BB962C8B-B14F-4D97-AF65-F5344CB8AC3E}">
        <p14:creationId xmlns:p14="http://schemas.microsoft.com/office/powerpoint/2010/main" val="2863795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latin typeface="Poor Richard" panose="02080502050505020702" pitchFamily="18" charset="0"/>
              </a:rPr>
              <a:t>However, in some rare types of E.B., blisters may occur on the esophagus, respiratory tract, and even the stomach</a:t>
            </a:r>
            <a:r>
              <a:rPr lang="en-US" dirty="0" smtClean="0">
                <a:latin typeface="Poor Richard" panose="02080502050505020702" pitchFamily="18" charset="0"/>
              </a:rPr>
              <a:t>.</a:t>
            </a:r>
          </a:p>
          <a:p>
            <a:pPr algn="just"/>
            <a:r>
              <a:rPr lang="en-US" dirty="0">
                <a:latin typeface="Poor Richard" panose="02080502050505020702" pitchFamily="18" charset="0"/>
              </a:rPr>
              <a:t>Generally, these areas do not experience any significant amounts of friction</a:t>
            </a:r>
            <a:r>
              <a:rPr lang="en-US" dirty="0" smtClean="0">
                <a:latin typeface="Poor Richard" panose="02080502050505020702" pitchFamily="18" charset="0"/>
              </a:rPr>
              <a:t>.</a:t>
            </a:r>
          </a:p>
          <a:p>
            <a:pPr algn="just"/>
            <a:r>
              <a:rPr lang="en-US" dirty="0">
                <a:latin typeface="Poor Richard" panose="02080502050505020702" pitchFamily="18" charset="0"/>
              </a:rPr>
              <a:t>In a sense, the condition caused by E.B. causes the skin to be very fragile and thus blisters </a:t>
            </a:r>
            <a:r>
              <a:rPr lang="en-US" dirty="0" smtClean="0">
                <a:latin typeface="Poor Richard" panose="02080502050505020702" pitchFamily="18" charset="0"/>
              </a:rPr>
              <a:t>easily</a:t>
            </a:r>
            <a:r>
              <a:rPr lang="en-US" dirty="0">
                <a:latin typeface="Poor Richard" panose="02080502050505020702" pitchFamily="18" charset="0"/>
              </a:rPr>
              <a:t> </a:t>
            </a:r>
            <a:r>
              <a:rPr lang="en-US" dirty="0" smtClean="0">
                <a:latin typeface="Poor Richard" panose="02080502050505020702" pitchFamily="18" charset="0"/>
              </a:rPr>
              <a:t>(Fine, 2016).</a:t>
            </a:r>
          </a:p>
          <a:p>
            <a:pPr algn="just"/>
            <a:r>
              <a:rPr lang="en-US" dirty="0">
                <a:latin typeface="Poor Richard" panose="02080502050505020702" pitchFamily="18" charset="0"/>
              </a:rPr>
              <a:t>As indicated above, minor injuries and frictions on the already fragile skin result in blisters and skin erosions</a:t>
            </a:r>
          </a:p>
        </p:txBody>
      </p:sp>
    </p:spTree>
    <p:extLst>
      <p:ext uri="{BB962C8B-B14F-4D97-AF65-F5344CB8AC3E}">
        <p14:creationId xmlns:p14="http://schemas.microsoft.com/office/powerpoint/2010/main" val="3448575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oor Richard" panose="02080502050505020702" pitchFamily="18" charset="0"/>
              </a:rPr>
              <a:t>Types of Epidermolysis bullosa</a:t>
            </a:r>
          </a:p>
        </p:txBody>
      </p:sp>
      <p:sp>
        <p:nvSpPr>
          <p:cNvPr id="3" name="Content Placeholder 2"/>
          <p:cNvSpPr>
            <a:spLocks noGrp="1"/>
          </p:cNvSpPr>
          <p:nvPr>
            <p:ph idx="1"/>
          </p:nvPr>
        </p:nvSpPr>
        <p:spPr/>
        <p:txBody>
          <a:bodyPr/>
          <a:lstStyle/>
          <a:p>
            <a:pPr algn="just"/>
            <a:r>
              <a:rPr lang="en-US" dirty="0">
                <a:latin typeface="Poor Richard" panose="02080502050505020702" pitchFamily="18" charset="0"/>
              </a:rPr>
              <a:t>Generally, there are three types of E.B. The National Health Service, the U.K. has indicated that there are many variants of these main types, each externalizing slightly varying </a:t>
            </a:r>
            <a:r>
              <a:rPr lang="en-US" dirty="0" smtClean="0">
                <a:latin typeface="Poor Richard" panose="02080502050505020702" pitchFamily="18" charset="0"/>
              </a:rPr>
              <a:t>symptoms</a:t>
            </a:r>
            <a:r>
              <a:rPr lang="en-US" dirty="0">
                <a:latin typeface="Poor Richard" panose="02080502050505020702" pitchFamily="18" charset="0"/>
              </a:rPr>
              <a:t> </a:t>
            </a:r>
            <a:r>
              <a:rPr lang="en-US" dirty="0" smtClean="0">
                <a:latin typeface="Poor Richard" panose="02080502050505020702" pitchFamily="18" charset="0"/>
              </a:rPr>
              <a:t>(Varki </a:t>
            </a:r>
            <a:r>
              <a:rPr lang="en-US" i="1" dirty="0" smtClean="0">
                <a:latin typeface="Poor Richard" panose="02080502050505020702" pitchFamily="18" charset="0"/>
              </a:rPr>
              <a:t>et al. </a:t>
            </a:r>
            <a:r>
              <a:rPr lang="en-US" dirty="0" smtClean="0">
                <a:latin typeface="Poor Richard" panose="02080502050505020702" pitchFamily="18" charset="0"/>
              </a:rPr>
              <a:t>2007).</a:t>
            </a:r>
          </a:p>
          <a:p>
            <a:pPr algn="just"/>
            <a:r>
              <a:rPr lang="en-US" dirty="0">
                <a:latin typeface="Poor Richard" panose="02080502050505020702" pitchFamily="18" charset="0"/>
              </a:rPr>
              <a:t>In this sense, the organization has classified over 27 variants of the disease</a:t>
            </a:r>
            <a:r>
              <a:rPr lang="en-US" dirty="0"/>
              <a:t>. </a:t>
            </a:r>
            <a:endParaRPr lang="en-US" dirty="0" smtClean="0"/>
          </a:p>
          <a:p>
            <a:pPr algn="just"/>
            <a:r>
              <a:rPr lang="en-US" dirty="0" smtClean="0">
                <a:latin typeface="Poor Richard" panose="02080502050505020702" pitchFamily="18" charset="0"/>
              </a:rPr>
              <a:t>In a sense, each of these classification is done depending on the level of blistering of the skin.</a:t>
            </a:r>
            <a:endParaRPr lang="en-US" dirty="0">
              <a:latin typeface="Poor Richard" panose="02080502050505020702" pitchFamily="18" charset="0"/>
            </a:endParaRPr>
          </a:p>
        </p:txBody>
      </p:sp>
    </p:spTree>
    <p:extLst>
      <p:ext uri="{BB962C8B-B14F-4D97-AF65-F5344CB8AC3E}">
        <p14:creationId xmlns:p14="http://schemas.microsoft.com/office/powerpoint/2010/main" val="1406890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Poor Richard" panose="02080502050505020702" pitchFamily="18" charset="0"/>
              </a:rPr>
              <a:t>Epidermolysis bullosa simplex</a:t>
            </a:r>
          </a:p>
        </p:txBody>
      </p:sp>
      <p:sp>
        <p:nvSpPr>
          <p:cNvPr id="3" name="Content Placeholder 2"/>
          <p:cNvSpPr>
            <a:spLocks noGrp="1"/>
          </p:cNvSpPr>
          <p:nvPr>
            <p:ph idx="1"/>
          </p:nvPr>
        </p:nvSpPr>
        <p:spPr/>
        <p:txBody>
          <a:bodyPr/>
          <a:lstStyle/>
          <a:p>
            <a:pPr algn="just"/>
            <a:r>
              <a:rPr lang="en-US" dirty="0">
                <a:latin typeface="Poor Richard" panose="02080502050505020702" pitchFamily="18" charset="0"/>
              </a:rPr>
              <a:t>This disorder blisters the upper layer of the skin. Observably, this represents the most common type of the disease, accounting for over 70% of the cases.</a:t>
            </a:r>
          </a:p>
        </p:txBody>
      </p:sp>
    </p:spTree>
    <p:extLst>
      <p:ext uri="{BB962C8B-B14F-4D97-AF65-F5344CB8AC3E}">
        <p14:creationId xmlns:p14="http://schemas.microsoft.com/office/powerpoint/2010/main" val="2257743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Poor Richard" panose="02080502050505020702" pitchFamily="18" charset="0"/>
              </a:rPr>
              <a:t>Dystrophic epidermolysis bullosa (DEB</a:t>
            </a:r>
            <a:r>
              <a:rPr lang="en-US" dirty="0"/>
              <a:t>)</a:t>
            </a:r>
          </a:p>
        </p:txBody>
      </p:sp>
      <p:sp>
        <p:nvSpPr>
          <p:cNvPr id="3" name="Content Placeholder 2"/>
          <p:cNvSpPr>
            <a:spLocks noGrp="1"/>
          </p:cNvSpPr>
          <p:nvPr>
            <p:ph idx="1"/>
          </p:nvPr>
        </p:nvSpPr>
        <p:spPr/>
        <p:txBody>
          <a:bodyPr/>
          <a:lstStyle/>
          <a:p>
            <a:r>
              <a:rPr lang="en-US" dirty="0">
                <a:latin typeface="Poor Richard" panose="02080502050505020702" pitchFamily="18" charset="0"/>
              </a:rPr>
              <a:t>Blistering occurs below the basement membrane zone in the upper part of the dermis accounting for over 25% of the cases. </a:t>
            </a:r>
          </a:p>
        </p:txBody>
      </p:sp>
    </p:spTree>
    <p:extLst>
      <p:ext uri="{BB962C8B-B14F-4D97-AF65-F5344CB8AC3E}">
        <p14:creationId xmlns:p14="http://schemas.microsoft.com/office/powerpoint/2010/main" val="1335258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latin typeface="Poor Richard" panose="02080502050505020702" pitchFamily="18" charset="0"/>
              </a:rPr>
              <a:t>Junctional epidermolysis bullosa </a:t>
            </a:r>
            <a:r>
              <a:rPr lang="en-US" dirty="0">
                <a:latin typeface="Poor Richard" panose="02080502050505020702" pitchFamily="18" charset="0"/>
              </a:rPr>
              <a:t>(</a:t>
            </a:r>
            <a:r>
              <a:rPr lang="en-US" dirty="0" smtClean="0">
                <a:latin typeface="Poor Richard" panose="02080502050505020702" pitchFamily="18" charset="0"/>
              </a:rPr>
              <a:t>JEB)</a:t>
            </a:r>
            <a:endParaRPr lang="en-US" dirty="0">
              <a:latin typeface="Poor Richard" panose="02080502050505020702" pitchFamily="18" charset="0"/>
            </a:endParaRPr>
          </a:p>
        </p:txBody>
      </p:sp>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In </a:t>
            </a:r>
            <a:r>
              <a:rPr lang="en-US" dirty="0">
                <a:latin typeface="Poor Richard" panose="02080502050505020702" pitchFamily="18" charset="0"/>
              </a:rPr>
              <a:t>this type, blistering occurs between the two layers of the skin, i.e., the dermis and the epidermis. This layer of the skin is referred to as the basement membrane zone. </a:t>
            </a:r>
            <a:endParaRPr lang="en-US" dirty="0" smtClean="0">
              <a:latin typeface="Poor Richard" panose="02080502050505020702" pitchFamily="18" charset="0"/>
            </a:endParaRPr>
          </a:p>
          <a:p>
            <a:pPr algn="just"/>
            <a:r>
              <a:rPr lang="en-US" dirty="0">
                <a:latin typeface="Poor Richard" panose="02080502050505020702" pitchFamily="18" charset="0"/>
              </a:rPr>
              <a:t>Even though it accounts for only 5% of all the occurrences, it is considered one of the most severe forms of the disease. </a:t>
            </a:r>
          </a:p>
        </p:txBody>
      </p:sp>
    </p:spTree>
    <p:extLst>
      <p:ext uri="{BB962C8B-B14F-4D97-AF65-F5344CB8AC3E}">
        <p14:creationId xmlns:p14="http://schemas.microsoft.com/office/powerpoint/2010/main" val="2063170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Poor Richard" panose="02080502050505020702" pitchFamily="18" charset="0"/>
              </a:rPr>
              <a:t>An image showing the structure of the epidermis </a:t>
            </a:r>
            <a:endParaRPr lang="en-US" b="1" dirty="0">
              <a:latin typeface="Poor Richard" panose="02080502050505020702" pitchFamily="18" charset="0"/>
            </a:endParaRPr>
          </a:p>
        </p:txBody>
      </p:sp>
      <p:pic>
        <p:nvPicPr>
          <p:cNvPr id="4" name="Content Placeholder 3"/>
          <p:cNvPicPr>
            <a:picLocks noGrp="1" noChangeAspect="1"/>
          </p:cNvPicPr>
          <p:nvPr>
            <p:ph idx="1"/>
          </p:nvPr>
        </p:nvPicPr>
        <p:blipFill>
          <a:blip r:embed="rId2"/>
          <a:stretch>
            <a:fillRect/>
          </a:stretch>
        </p:blipFill>
        <p:spPr>
          <a:xfrm>
            <a:off x="4437062" y="2557463"/>
            <a:ext cx="3317875" cy="3317875"/>
          </a:xfrm>
          <a:prstGeom prst="rect">
            <a:avLst/>
          </a:prstGeom>
        </p:spPr>
      </p:pic>
    </p:spTree>
    <p:extLst>
      <p:ext uri="{BB962C8B-B14F-4D97-AF65-F5344CB8AC3E}">
        <p14:creationId xmlns:p14="http://schemas.microsoft.com/office/powerpoint/2010/main" val="1860781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oor Richard" panose="02080502050505020702" pitchFamily="18" charset="0"/>
              </a:rPr>
              <a:t>Causes </a:t>
            </a:r>
          </a:p>
        </p:txBody>
      </p:sp>
      <p:sp>
        <p:nvSpPr>
          <p:cNvPr id="3" name="Content Placeholder 2"/>
          <p:cNvSpPr>
            <a:spLocks noGrp="1"/>
          </p:cNvSpPr>
          <p:nvPr>
            <p:ph idx="1"/>
          </p:nvPr>
        </p:nvSpPr>
        <p:spPr/>
        <p:txBody>
          <a:bodyPr>
            <a:normAutofit fontScale="92500" lnSpcReduction="20000"/>
          </a:bodyPr>
          <a:lstStyle/>
          <a:p>
            <a:pPr algn="just"/>
            <a:r>
              <a:rPr lang="en-US" dirty="0">
                <a:latin typeface="Poor Richard" panose="02080502050505020702" pitchFamily="18" charset="0"/>
              </a:rPr>
              <a:t>Observably, E.B. is an inherited condition</a:t>
            </a:r>
            <a:r>
              <a:rPr lang="en-US" dirty="0" smtClean="0">
                <a:latin typeface="Poor Richard" panose="02080502050505020702" pitchFamily="18" charset="0"/>
              </a:rPr>
              <a:t>.</a:t>
            </a:r>
          </a:p>
          <a:p>
            <a:pPr algn="just"/>
            <a:r>
              <a:rPr lang="en-US" dirty="0">
                <a:latin typeface="Poor Richard" panose="02080502050505020702" pitchFamily="18" charset="0"/>
              </a:rPr>
              <a:t>This means that individuals with this disorder either have one or two of the mutated E.B. genes. </a:t>
            </a:r>
            <a:endParaRPr lang="en-US" dirty="0" smtClean="0">
              <a:latin typeface="Poor Richard" panose="02080502050505020702" pitchFamily="18" charset="0"/>
            </a:endParaRPr>
          </a:p>
          <a:p>
            <a:pPr algn="just"/>
            <a:r>
              <a:rPr lang="en-US" dirty="0">
                <a:latin typeface="Poor Richard" panose="02080502050505020702" pitchFamily="18" charset="0"/>
              </a:rPr>
              <a:t>It is important to note that E.B. occurs immediately at birth or shortly after birth. </a:t>
            </a:r>
            <a:endParaRPr lang="en-US" dirty="0" smtClean="0">
              <a:latin typeface="Poor Richard" panose="02080502050505020702" pitchFamily="18" charset="0"/>
            </a:endParaRPr>
          </a:p>
          <a:p>
            <a:pPr algn="just"/>
            <a:r>
              <a:rPr lang="en-US" dirty="0">
                <a:latin typeface="Poor Richard" panose="02080502050505020702" pitchFamily="18" charset="0"/>
              </a:rPr>
              <a:t>Ten hereditary genes are associated with the different types of the disease. Individuals with E.B. are said to have received the faulty genes from their </a:t>
            </a:r>
            <a:r>
              <a:rPr lang="en-US" dirty="0" smtClean="0">
                <a:latin typeface="Poor Richard" panose="02080502050505020702" pitchFamily="18" charset="0"/>
              </a:rPr>
              <a:t>parents (Golchin </a:t>
            </a:r>
            <a:r>
              <a:rPr lang="en-US" i="1" dirty="0" smtClean="0">
                <a:latin typeface="Poor Richard" panose="02080502050505020702" pitchFamily="18" charset="0"/>
              </a:rPr>
              <a:t>et al</a:t>
            </a:r>
            <a:r>
              <a:rPr lang="en-US" dirty="0" smtClean="0">
                <a:latin typeface="Poor Richard" panose="02080502050505020702" pitchFamily="18" charset="0"/>
              </a:rPr>
              <a:t>. 2019).</a:t>
            </a:r>
          </a:p>
          <a:p>
            <a:pPr algn="just"/>
            <a:r>
              <a:rPr lang="en-US" dirty="0">
                <a:latin typeface="Poor Richard" panose="02080502050505020702" pitchFamily="18" charset="0"/>
              </a:rPr>
              <a:t>It is noted that the faulty genes determine the inherited E.B. character, consequently resulting in abnormalities in the skin. </a:t>
            </a:r>
          </a:p>
        </p:txBody>
      </p:sp>
    </p:spTree>
    <p:extLst>
      <p:ext uri="{BB962C8B-B14F-4D97-AF65-F5344CB8AC3E}">
        <p14:creationId xmlns:p14="http://schemas.microsoft.com/office/powerpoint/2010/main" val="1979767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Poor Richard" panose="02080502050505020702" pitchFamily="18" charset="0"/>
              </a:rPr>
              <a:t>Similarly, these genes also influence the formation of proteins in the skin, including keratin and collagen. </a:t>
            </a:r>
          </a:p>
        </p:txBody>
      </p:sp>
    </p:spTree>
    <p:extLst>
      <p:ext uri="{BB962C8B-B14F-4D97-AF65-F5344CB8AC3E}">
        <p14:creationId xmlns:p14="http://schemas.microsoft.com/office/powerpoint/2010/main" val="819134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oor Richard" panose="02080502050505020702" pitchFamily="18" charset="0"/>
              </a:rPr>
              <a:t>Frequency </a:t>
            </a:r>
          </a:p>
        </p:txBody>
      </p:sp>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It is noted that all the types and subtypes of E.B are rare</a:t>
            </a:r>
          </a:p>
          <a:p>
            <a:pPr algn="just"/>
            <a:r>
              <a:rPr lang="en-US" dirty="0" smtClean="0">
                <a:latin typeface="Poor Richard" panose="02080502050505020702" pitchFamily="18" charset="0"/>
              </a:rPr>
              <a:t>It </a:t>
            </a:r>
            <a:r>
              <a:rPr lang="en-US" dirty="0">
                <a:latin typeface="Poor Richard" panose="02080502050505020702" pitchFamily="18" charset="0"/>
              </a:rPr>
              <a:t>is approximated that E.B. has affected close to 3 million people </a:t>
            </a:r>
            <a:r>
              <a:rPr lang="en-US" dirty="0" smtClean="0">
                <a:latin typeface="Poor Richard" panose="02080502050505020702" pitchFamily="18" charset="0"/>
              </a:rPr>
              <a:t>globally.</a:t>
            </a:r>
          </a:p>
          <a:p>
            <a:pPr algn="just"/>
            <a:r>
              <a:rPr lang="en-US" dirty="0">
                <a:latin typeface="Poor Richard" panose="02080502050505020702" pitchFamily="18" charset="0"/>
              </a:rPr>
              <a:t>It is indicated that the disorder affects both males and females alike</a:t>
            </a:r>
            <a:r>
              <a:rPr lang="en-US" dirty="0" smtClean="0">
                <a:latin typeface="Poor Richard" panose="02080502050505020702" pitchFamily="18" charset="0"/>
              </a:rPr>
              <a:t>.</a:t>
            </a:r>
          </a:p>
          <a:p>
            <a:pPr algn="just"/>
            <a:r>
              <a:rPr lang="en-US" dirty="0">
                <a:latin typeface="Poor Richard" panose="02080502050505020702" pitchFamily="18" charset="0"/>
              </a:rPr>
              <a:t>In some situations, the disease doesn’t become apparent until an individual reaches adulthood before it is </a:t>
            </a:r>
            <a:r>
              <a:rPr lang="en-US" dirty="0" smtClean="0">
                <a:latin typeface="Poor Richard" panose="02080502050505020702" pitchFamily="18" charset="0"/>
              </a:rPr>
              <a:t>detected (Dharma </a:t>
            </a:r>
            <a:r>
              <a:rPr lang="en-US" i="1" dirty="0" smtClean="0">
                <a:latin typeface="Poor Richard" panose="02080502050505020702" pitchFamily="18" charset="0"/>
              </a:rPr>
              <a:t>et al. </a:t>
            </a:r>
            <a:r>
              <a:rPr lang="en-US" dirty="0" smtClean="0">
                <a:latin typeface="Poor Richard" panose="02080502050505020702" pitchFamily="18" charset="0"/>
              </a:rPr>
              <a:t>2001).</a:t>
            </a:r>
          </a:p>
          <a:p>
            <a:pPr algn="just"/>
            <a:r>
              <a:rPr lang="en-US" dirty="0">
                <a:latin typeface="Poor Richard" panose="02080502050505020702" pitchFamily="18" charset="0"/>
              </a:rPr>
              <a:t>However, milder cases of the disease can be visible when a child crawls, walks, and or even runs</a:t>
            </a:r>
            <a:r>
              <a:rPr lang="en-US" dirty="0"/>
              <a:t>. </a:t>
            </a:r>
          </a:p>
        </p:txBody>
      </p:sp>
    </p:spTree>
    <p:extLst>
      <p:ext uri="{BB962C8B-B14F-4D97-AF65-F5344CB8AC3E}">
        <p14:creationId xmlns:p14="http://schemas.microsoft.com/office/powerpoint/2010/main" val="3275876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oor Richard" panose="02080502050505020702" pitchFamily="18" charset="0"/>
              </a:rPr>
              <a:t>Symptoms of E.B</a:t>
            </a:r>
            <a:r>
              <a:rPr lang="en-US" dirty="0"/>
              <a:t>.</a:t>
            </a:r>
          </a:p>
        </p:txBody>
      </p:sp>
      <p:sp>
        <p:nvSpPr>
          <p:cNvPr id="3" name="Content Placeholder 2"/>
          <p:cNvSpPr>
            <a:spLocks noGrp="1"/>
          </p:cNvSpPr>
          <p:nvPr>
            <p:ph idx="1"/>
          </p:nvPr>
        </p:nvSpPr>
        <p:spPr/>
        <p:txBody>
          <a:bodyPr/>
          <a:lstStyle/>
          <a:p>
            <a:pPr algn="just"/>
            <a:r>
              <a:rPr lang="en-US" dirty="0">
                <a:latin typeface="Poor Richard" panose="02080502050505020702" pitchFamily="18" charset="0"/>
              </a:rPr>
              <a:t>Symptoms exhibited by individuals significantly differ from person to person ranging from simple blistering of the hands, knees, and elbows to widespread blistering of the body that may consequently result in vision loss besides other severe medical complications. 	</a:t>
            </a:r>
            <a:endParaRPr lang="en-US" dirty="0" smtClean="0">
              <a:latin typeface="Poor Richard" panose="02080502050505020702" pitchFamily="18" charset="0"/>
            </a:endParaRPr>
          </a:p>
          <a:p>
            <a:pPr algn="just"/>
            <a:r>
              <a:rPr lang="en-US" dirty="0">
                <a:latin typeface="Poor Richard" panose="02080502050505020702" pitchFamily="18" charset="0"/>
              </a:rPr>
              <a:t>Researchers have classified Epidermolysis bullosa into three major divisions. These divisions are primarily based on the inheritance patterns and the types of features presented by the individuals with the condition. </a:t>
            </a:r>
          </a:p>
        </p:txBody>
      </p:sp>
    </p:spTree>
    <p:extLst>
      <p:ext uri="{BB962C8B-B14F-4D97-AF65-F5344CB8AC3E}">
        <p14:creationId xmlns:p14="http://schemas.microsoft.com/office/powerpoint/2010/main" val="202472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latin typeface="Poor Richard" panose="02080502050505020702" pitchFamily="18" charset="0"/>
              </a:rPr>
              <a:t>E.B. is mostly noticed through blisters on the hands and feet due to friction on the already fragile skin. </a:t>
            </a:r>
            <a:endParaRPr lang="en-US" dirty="0" smtClean="0">
              <a:latin typeface="Poor Richard" panose="02080502050505020702" pitchFamily="18" charset="0"/>
            </a:endParaRPr>
          </a:p>
          <a:p>
            <a:pPr algn="just"/>
            <a:r>
              <a:rPr lang="en-US" dirty="0">
                <a:latin typeface="Poor Richard" panose="02080502050505020702" pitchFamily="18" charset="0"/>
              </a:rPr>
              <a:t>In mild forms of E.B., wounds may heal even without scarring; however, the wound area may thicken, especially on the soles and palms. </a:t>
            </a:r>
            <a:endParaRPr lang="en-US" dirty="0" smtClean="0">
              <a:latin typeface="Poor Richard" panose="02080502050505020702" pitchFamily="18" charset="0"/>
            </a:endParaRPr>
          </a:p>
          <a:p>
            <a:pPr algn="just"/>
            <a:r>
              <a:rPr lang="en-US" dirty="0">
                <a:latin typeface="Poor Richard" panose="02080502050505020702" pitchFamily="18" charset="0"/>
              </a:rPr>
              <a:t>It is imperative to note that even though blistering is primarily associated with E.B., in mild cases, blistering is often limited to the hands, feet, and knees but may, however, spread to the other regions of the body in severe cases. </a:t>
            </a:r>
          </a:p>
        </p:txBody>
      </p:sp>
    </p:spTree>
    <p:extLst>
      <p:ext uri="{BB962C8B-B14F-4D97-AF65-F5344CB8AC3E}">
        <p14:creationId xmlns:p14="http://schemas.microsoft.com/office/powerpoint/2010/main" val="1913984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Another symptom exhibited by affected people is the deformity of fingernails and toenails. </a:t>
            </a:r>
          </a:p>
          <a:p>
            <a:pPr algn="just"/>
            <a:r>
              <a:rPr lang="en-US" dirty="0" smtClean="0">
                <a:latin typeface="Poor Richard" panose="02080502050505020702" pitchFamily="18" charset="0"/>
              </a:rPr>
              <a:t>Other than observable blisters, abnormal toenails and fingernails are the only indications of the condition.</a:t>
            </a:r>
            <a:endParaRPr lang="en-US" dirty="0">
              <a:latin typeface="Poor Richard" panose="02080502050505020702" pitchFamily="18" charset="0"/>
            </a:endParaRPr>
          </a:p>
        </p:txBody>
      </p:sp>
    </p:spTree>
    <p:extLst>
      <p:ext uri="{BB962C8B-B14F-4D97-AF65-F5344CB8AC3E}">
        <p14:creationId xmlns:p14="http://schemas.microsoft.com/office/powerpoint/2010/main" val="2636723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a:t>
            </a:r>
          </a:p>
        </p:txBody>
      </p:sp>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It is easier to identify E.B., especially in regions where blisters have formed within the </a:t>
            </a:r>
            <a:r>
              <a:rPr lang="en-US" dirty="0">
                <a:latin typeface="Poor Richard" panose="02080502050505020702" pitchFamily="18" charset="0"/>
              </a:rPr>
              <a:t>skin. </a:t>
            </a:r>
            <a:endParaRPr lang="en-US" dirty="0" smtClean="0">
              <a:latin typeface="Poor Richard" panose="02080502050505020702" pitchFamily="18" charset="0"/>
            </a:endParaRPr>
          </a:p>
          <a:p>
            <a:pPr algn="just"/>
            <a:r>
              <a:rPr lang="en-US" dirty="0">
                <a:latin typeface="Poor Richard" panose="02080502050505020702" pitchFamily="18" charset="0"/>
              </a:rPr>
              <a:t>Diagnosis usually involves the use of a microscope to observe the lesions in very mild situations. </a:t>
            </a:r>
            <a:endParaRPr lang="en-US" dirty="0" smtClean="0">
              <a:latin typeface="Poor Richard" panose="02080502050505020702" pitchFamily="18" charset="0"/>
            </a:endParaRPr>
          </a:p>
          <a:p>
            <a:pPr algn="just"/>
            <a:r>
              <a:rPr lang="en-US" dirty="0" smtClean="0">
                <a:latin typeface="Poor Richard" panose="02080502050505020702" pitchFamily="18" charset="0"/>
              </a:rPr>
              <a:t>Also, healthcare professionals can perform gene analysis to determine the possibility of having the disorder. </a:t>
            </a:r>
          </a:p>
          <a:p>
            <a:endParaRPr lang="en-US" dirty="0"/>
          </a:p>
        </p:txBody>
      </p:sp>
    </p:spTree>
    <p:extLst>
      <p:ext uri="{BB962C8B-B14F-4D97-AF65-F5344CB8AC3E}">
        <p14:creationId xmlns:p14="http://schemas.microsoft.com/office/powerpoint/2010/main" val="2581583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oor Richard" panose="02080502050505020702" pitchFamily="18" charset="0"/>
              </a:rPr>
              <a:t>Treatment </a:t>
            </a:r>
          </a:p>
        </p:txBody>
      </p:sp>
      <p:sp>
        <p:nvSpPr>
          <p:cNvPr id="3" name="Content Placeholder 2"/>
          <p:cNvSpPr>
            <a:spLocks noGrp="1"/>
          </p:cNvSpPr>
          <p:nvPr>
            <p:ph idx="1"/>
          </p:nvPr>
        </p:nvSpPr>
        <p:spPr/>
        <p:txBody>
          <a:bodyPr/>
          <a:lstStyle/>
          <a:p>
            <a:pPr algn="just"/>
            <a:r>
              <a:rPr lang="en-US" dirty="0">
                <a:latin typeface="Poor Richard" panose="02080502050505020702" pitchFamily="18" charset="0"/>
              </a:rPr>
              <a:t>Currently, there exists no cure for the disorder</a:t>
            </a:r>
            <a:r>
              <a:rPr lang="en-US" dirty="0" smtClean="0">
                <a:latin typeface="Poor Richard" panose="02080502050505020702" pitchFamily="18" charset="0"/>
              </a:rPr>
              <a:t>.</a:t>
            </a:r>
          </a:p>
          <a:p>
            <a:pPr algn="just"/>
            <a:r>
              <a:rPr lang="en-US" dirty="0">
                <a:latin typeface="Poor Richard" panose="02080502050505020702" pitchFamily="18" charset="0"/>
              </a:rPr>
              <a:t>However, pain-relieving is the only available remedy and is considered the current treatment plan for the disorder. The blisters are bandaged with special bandages</a:t>
            </a:r>
            <a:r>
              <a:rPr lang="en-US" dirty="0" smtClean="0">
                <a:latin typeface="Poor Richard" panose="02080502050505020702" pitchFamily="18" charset="0"/>
              </a:rPr>
              <a:t>.</a:t>
            </a:r>
          </a:p>
          <a:p>
            <a:pPr algn="just"/>
            <a:r>
              <a:rPr lang="en-US" dirty="0" smtClean="0">
                <a:latin typeface="Poor Richard" panose="02080502050505020702" pitchFamily="18" charset="0"/>
              </a:rPr>
              <a:t>However, no medication has proven to improve epidermis deadhesion. </a:t>
            </a:r>
            <a:endParaRPr lang="en-US" dirty="0">
              <a:latin typeface="Poor Richard" panose="02080502050505020702" pitchFamily="18" charset="0"/>
            </a:endParaRPr>
          </a:p>
        </p:txBody>
      </p:sp>
    </p:spTree>
    <p:extLst>
      <p:ext uri="{BB962C8B-B14F-4D97-AF65-F5344CB8AC3E}">
        <p14:creationId xmlns:p14="http://schemas.microsoft.com/office/powerpoint/2010/main" val="826871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Poor Richard" panose="02080502050505020702" pitchFamily="18" charset="0"/>
              </a:rPr>
              <a:t>An image showing blisters on the human skin</a:t>
            </a:r>
            <a:endParaRPr lang="en-US" b="1" dirty="0">
              <a:latin typeface="Poor Richard" panose="02080502050505020702" pitchFamily="18" charset="0"/>
            </a:endParaRPr>
          </a:p>
        </p:txBody>
      </p:sp>
      <p:pic>
        <p:nvPicPr>
          <p:cNvPr id="4" name="Content Placeholder 3"/>
          <p:cNvPicPr>
            <a:picLocks noGrp="1" noChangeAspect="1"/>
          </p:cNvPicPr>
          <p:nvPr>
            <p:ph idx="1"/>
          </p:nvPr>
        </p:nvPicPr>
        <p:blipFill>
          <a:blip r:embed="rId2"/>
          <a:stretch>
            <a:fillRect/>
          </a:stretch>
        </p:blipFill>
        <p:spPr>
          <a:xfrm>
            <a:off x="3153103" y="2443655"/>
            <a:ext cx="7078718" cy="3452647"/>
          </a:xfrm>
          <a:prstGeom prst="rect">
            <a:avLst/>
          </a:prstGeom>
        </p:spPr>
      </p:pic>
    </p:spTree>
    <p:extLst>
      <p:ext uri="{BB962C8B-B14F-4D97-AF65-F5344CB8AC3E}">
        <p14:creationId xmlns:p14="http://schemas.microsoft.com/office/powerpoint/2010/main" val="149676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Poor Richard" panose="02080502050505020702" pitchFamily="18" charset="0"/>
              </a:rPr>
              <a:t>An image showing the most affected parts of the body</a:t>
            </a:r>
            <a:endParaRPr lang="en-US" b="1" dirty="0">
              <a:latin typeface="Poor Richard" panose="02080502050505020702" pitchFamily="18" charset="0"/>
            </a:endParaRPr>
          </a:p>
        </p:txBody>
      </p:sp>
      <p:pic>
        <p:nvPicPr>
          <p:cNvPr id="4" name="Content Placeholder 3"/>
          <p:cNvPicPr>
            <a:picLocks noGrp="1" noChangeAspect="1"/>
          </p:cNvPicPr>
          <p:nvPr>
            <p:ph idx="1"/>
          </p:nvPr>
        </p:nvPicPr>
        <p:blipFill>
          <a:blip r:embed="rId2"/>
          <a:stretch>
            <a:fillRect/>
          </a:stretch>
        </p:blipFill>
        <p:spPr>
          <a:xfrm>
            <a:off x="2664372" y="2443655"/>
            <a:ext cx="6321973" cy="3594538"/>
          </a:xfrm>
          <a:prstGeom prst="rect">
            <a:avLst/>
          </a:prstGeom>
        </p:spPr>
      </p:pic>
    </p:spTree>
    <p:extLst>
      <p:ext uri="{BB962C8B-B14F-4D97-AF65-F5344CB8AC3E}">
        <p14:creationId xmlns:p14="http://schemas.microsoft.com/office/powerpoint/2010/main" val="223961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Poor Richard" panose="02080502050505020702" pitchFamily="18" charset="0"/>
              </a:rPr>
              <a:t>An image showing a child with deformed teeth </a:t>
            </a:r>
            <a:endParaRPr lang="en-US" b="1" dirty="0">
              <a:latin typeface="Poor Richard" panose="02080502050505020702" pitchFamily="18" charset="0"/>
            </a:endParaRPr>
          </a:p>
        </p:txBody>
      </p:sp>
      <p:pic>
        <p:nvPicPr>
          <p:cNvPr id="4" name="Content Placeholder 3"/>
          <p:cNvPicPr>
            <a:picLocks noGrp="1" noChangeAspect="1"/>
          </p:cNvPicPr>
          <p:nvPr>
            <p:ph idx="1"/>
          </p:nvPr>
        </p:nvPicPr>
        <p:blipFill>
          <a:blip r:embed="rId2"/>
          <a:stretch>
            <a:fillRect/>
          </a:stretch>
        </p:blipFill>
        <p:spPr>
          <a:xfrm>
            <a:off x="2711669" y="2490952"/>
            <a:ext cx="7267903" cy="3626069"/>
          </a:xfrm>
          <a:prstGeom prst="rect">
            <a:avLst/>
          </a:prstGeom>
        </p:spPr>
      </p:pic>
    </p:spTree>
    <p:extLst>
      <p:ext uri="{BB962C8B-B14F-4D97-AF65-F5344CB8AC3E}">
        <p14:creationId xmlns:p14="http://schemas.microsoft.com/office/powerpoint/2010/main" val="2031936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oor Richard" panose="02080502050505020702" pitchFamily="18" charset="0"/>
              </a:rPr>
              <a:t>References </a:t>
            </a:r>
          </a:p>
        </p:txBody>
      </p:sp>
      <p:sp>
        <p:nvSpPr>
          <p:cNvPr id="3" name="Content Placeholder 2"/>
          <p:cNvSpPr>
            <a:spLocks noGrp="1"/>
          </p:cNvSpPr>
          <p:nvPr>
            <p:ph idx="1"/>
          </p:nvPr>
        </p:nvSpPr>
        <p:spPr/>
        <p:txBody>
          <a:bodyPr>
            <a:normAutofit/>
          </a:bodyPr>
          <a:lstStyle/>
          <a:p>
            <a:r>
              <a:rPr lang="en-US" dirty="0">
                <a:latin typeface="Poor Richard" panose="02080502050505020702" pitchFamily="18" charset="0"/>
              </a:rPr>
              <a:t>Golchin, A., </a:t>
            </a:r>
            <a:r>
              <a:rPr lang="en-US" dirty="0" err="1">
                <a:latin typeface="Poor Richard" panose="02080502050505020702" pitchFamily="18" charset="0"/>
              </a:rPr>
              <a:t>Farahany</a:t>
            </a:r>
            <a:r>
              <a:rPr lang="en-US" dirty="0">
                <a:latin typeface="Poor Richard" panose="02080502050505020702" pitchFamily="18" charset="0"/>
              </a:rPr>
              <a:t>, T. Z., </a:t>
            </a:r>
            <a:r>
              <a:rPr lang="en-US" dirty="0" err="1">
                <a:latin typeface="Poor Richard" panose="02080502050505020702" pitchFamily="18" charset="0"/>
              </a:rPr>
              <a:t>Khojasteh</a:t>
            </a:r>
            <a:r>
              <a:rPr lang="en-US" dirty="0">
                <a:latin typeface="Poor Richard" panose="02080502050505020702" pitchFamily="18" charset="0"/>
              </a:rPr>
              <a:t>, A., </a:t>
            </a:r>
            <a:r>
              <a:rPr lang="en-US" dirty="0" err="1">
                <a:latin typeface="Poor Richard" panose="02080502050505020702" pitchFamily="18" charset="0"/>
              </a:rPr>
              <a:t>Soleimanifar</a:t>
            </a:r>
            <a:r>
              <a:rPr lang="en-US" dirty="0">
                <a:latin typeface="Poor Richard" panose="02080502050505020702" pitchFamily="18" charset="0"/>
              </a:rPr>
              <a:t>, F., &amp; </a:t>
            </a:r>
            <a:r>
              <a:rPr lang="en-US" dirty="0" err="1">
                <a:latin typeface="Poor Richard" panose="02080502050505020702" pitchFamily="18" charset="0"/>
              </a:rPr>
              <a:t>Ardeshirylajimi</a:t>
            </a:r>
            <a:r>
              <a:rPr lang="en-US" dirty="0">
                <a:latin typeface="Poor Richard" panose="02080502050505020702" pitchFamily="18" charset="0"/>
              </a:rPr>
              <a:t>, A. (2019). The clinical trials of mesenchymal stem cell therapy in skin diseases: an update and concise review. Current stem cell research &amp; therapy, 14(1), 22-33.</a:t>
            </a:r>
          </a:p>
          <a:p>
            <a:r>
              <a:rPr lang="en-US" dirty="0">
                <a:latin typeface="Poor Richard" panose="02080502050505020702" pitchFamily="18" charset="0"/>
              </a:rPr>
              <a:t>Dharma, B., Moss, C., McGrath, J. A., </a:t>
            </a:r>
            <a:r>
              <a:rPr lang="en-US" dirty="0" err="1">
                <a:latin typeface="Poor Richard" panose="02080502050505020702" pitchFamily="18" charset="0"/>
              </a:rPr>
              <a:t>Mellerio</a:t>
            </a:r>
            <a:r>
              <a:rPr lang="en-US" dirty="0">
                <a:latin typeface="Poor Richard" panose="02080502050505020702" pitchFamily="18" charset="0"/>
              </a:rPr>
              <a:t>, J. E., &amp; </a:t>
            </a:r>
            <a:r>
              <a:rPr lang="en-US" dirty="0" err="1">
                <a:latin typeface="Poor Richard" panose="02080502050505020702" pitchFamily="18" charset="0"/>
              </a:rPr>
              <a:t>Ilchyshyn</a:t>
            </a:r>
            <a:r>
              <a:rPr lang="en-US" dirty="0">
                <a:latin typeface="Poor Richard" panose="02080502050505020702" pitchFamily="18" charset="0"/>
              </a:rPr>
              <a:t>, A. (2001). Dominant dystrophic epidermolysis bullosa presenting as familial nail dystrophy. Clinical and experimental dermatology, 26(1), 93-96.</a:t>
            </a:r>
          </a:p>
          <a:p>
            <a:endParaRPr lang="en-US" dirty="0"/>
          </a:p>
        </p:txBody>
      </p:sp>
    </p:spTree>
    <p:extLst>
      <p:ext uri="{BB962C8B-B14F-4D97-AF65-F5344CB8AC3E}">
        <p14:creationId xmlns:p14="http://schemas.microsoft.com/office/powerpoint/2010/main" val="546586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latin typeface="Poor Richard" panose="02080502050505020702" pitchFamily="18" charset="0"/>
              </a:rPr>
              <a:t>Fine, J. D. (2016). Epidemiology of inherited epidermolysis bullosa based on incidence and prevalence estimates from the National Epidermolysis Bullosa Registry. JAMA dermatology, 152(11), 1231-1238.</a:t>
            </a:r>
          </a:p>
          <a:p>
            <a:pPr algn="just"/>
            <a:r>
              <a:rPr lang="en-US" dirty="0">
                <a:latin typeface="Poor Richard" panose="02080502050505020702" pitchFamily="18" charset="0"/>
              </a:rPr>
              <a:t>Varki, R., </a:t>
            </a:r>
            <a:r>
              <a:rPr lang="en-US" dirty="0" err="1">
                <a:latin typeface="Poor Richard" panose="02080502050505020702" pitchFamily="18" charset="0"/>
              </a:rPr>
              <a:t>Sadowski</a:t>
            </a:r>
            <a:r>
              <a:rPr lang="en-US" dirty="0">
                <a:latin typeface="Poor Richard" panose="02080502050505020702" pitchFamily="18" charset="0"/>
              </a:rPr>
              <a:t>, S., </a:t>
            </a:r>
            <a:r>
              <a:rPr lang="en-US" dirty="0" err="1">
                <a:latin typeface="Poor Richard" panose="02080502050505020702" pitchFamily="18" charset="0"/>
              </a:rPr>
              <a:t>Uitto</a:t>
            </a:r>
            <a:r>
              <a:rPr lang="en-US" dirty="0">
                <a:latin typeface="Poor Richard" panose="02080502050505020702" pitchFamily="18" charset="0"/>
              </a:rPr>
              <a:t>, J., &amp; </a:t>
            </a:r>
            <a:r>
              <a:rPr lang="en-US" dirty="0" err="1">
                <a:latin typeface="Poor Richard" panose="02080502050505020702" pitchFamily="18" charset="0"/>
              </a:rPr>
              <a:t>Pfendner</a:t>
            </a:r>
            <a:r>
              <a:rPr lang="en-US" dirty="0">
                <a:latin typeface="Poor Richard" panose="02080502050505020702" pitchFamily="18" charset="0"/>
              </a:rPr>
              <a:t>, E. (2007). Epidermolysis bullosa. II. Type VII collagen mutations and phenotype-genotype correlations in the dystrophic subtypes. Journal of medical genetics, 44(3), 181-192.</a:t>
            </a:r>
          </a:p>
          <a:p>
            <a:endParaRPr lang="en-US" dirty="0"/>
          </a:p>
        </p:txBody>
      </p:sp>
    </p:spTree>
    <p:extLst>
      <p:ext uri="{BB962C8B-B14F-4D97-AF65-F5344CB8AC3E}">
        <p14:creationId xmlns:p14="http://schemas.microsoft.com/office/powerpoint/2010/main" val="916280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214</TotalTime>
  <Words>1574</Words>
  <Application>Microsoft Office PowerPoint</Application>
  <PresentationFormat>Widescreen</PresentationFormat>
  <Paragraphs>95</Paragraphs>
  <Slides>21</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Garamond</vt:lpstr>
      <vt:lpstr>Poor Richard</vt:lpstr>
      <vt:lpstr>Organic</vt:lpstr>
      <vt:lpstr>Epidermolysis Bullosa Author  Institutional Affiliation  Instructor  Course code  Date of submission</vt:lpstr>
      <vt:lpstr>Introduction </vt:lpstr>
      <vt:lpstr>PowerPoint Presentation</vt:lpstr>
      <vt:lpstr>Types of Epidermolysis bullosa</vt:lpstr>
      <vt:lpstr>Epidermolysis bullosa simplex</vt:lpstr>
      <vt:lpstr>Dystrophic epidermolysis bullosa (DEB)</vt:lpstr>
      <vt:lpstr>Junctional epidermolysis bullosa (JEB)</vt:lpstr>
      <vt:lpstr>An image showing the structure of the epidermis </vt:lpstr>
      <vt:lpstr>Causes </vt:lpstr>
      <vt:lpstr>PowerPoint Presentation</vt:lpstr>
      <vt:lpstr>Frequency </vt:lpstr>
      <vt:lpstr>Symptoms of E.B.</vt:lpstr>
      <vt:lpstr>PowerPoint Presentation</vt:lpstr>
      <vt:lpstr>PowerPoint Presentation</vt:lpstr>
      <vt:lpstr>Diagnosis </vt:lpstr>
      <vt:lpstr>Treatment </vt:lpstr>
      <vt:lpstr>An image showing blisters on the human skin</vt:lpstr>
      <vt:lpstr>An image showing the most affected parts of the body</vt:lpstr>
      <vt:lpstr>An image showing a child with deformed teeth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Steve Young</cp:lastModifiedBy>
  <cp:revision>123</cp:revision>
  <dcterms:created xsi:type="dcterms:W3CDTF">2020-11-08T16:59:46Z</dcterms:created>
  <dcterms:modified xsi:type="dcterms:W3CDTF">2020-11-10T13:39:40Z</dcterms:modified>
</cp:coreProperties>
</file>